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14"/>
  </p:notesMasterIdLst>
  <p:handoutMasterIdLst>
    <p:handoutMasterId r:id="rId15"/>
  </p:handoutMasterIdLst>
  <p:sldIdLst>
    <p:sldId id="288" r:id="rId2"/>
    <p:sldId id="270" r:id="rId3"/>
    <p:sldId id="266" r:id="rId4"/>
    <p:sldId id="306" r:id="rId5"/>
    <p:sldId id="307" r:id="rId6"/>
    <p:sldId id="299" r:id="rId7"/>
    <p:sldId id="309" r:id="rId8"/>
    <p:sldId id="281" r:id="rId9"/>
    <p:sldId id="305" r:id="rId10"/>
    <p:sldId id="290" r:id="rId11"/>
    <p:sldId id="300" r:id="rId12"/>
    <p:sldId id="308" r:id="rId13"/>
  </p:sldIdLst>
  <p:sldSz cx="9144000" cy="5143500" type="screen16x9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4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751"/>
    <a:srgbClr val="B20433"/>
    <a:srgbClr val="931162"/>
    <a:srgbClr val="81C2DF"/>
    <a:srgbClr val="0092D2"/>
    <a:srgbClr val="E47823"/>
    <a:srgbClr val="78B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7" d="100"/>
          <a:sy n="107" d="100"/>
        </p:scale>
        <p:origin x="336" y="108"/>
      </p:cViewPr>
      <p:guideLst>
        <p:guide orient="horz" pos="3239"/>
        <p:guide pos="54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0" d="100"/>
        <a:sy n="2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4A094-90BD-E24E-9769-07DB16691F8D}" type="datetimeFigureOut">
              <a:t>08.02.2018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B229E-4602-4C46-96B7-381BC6F1826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405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9E132-78FD-4953-9A90-E949EA1F84DA}" type="datetimeFigureOut">
              <a:rPr lang="nb-NO" smtClean="0"/>
              <a:t>08.02.2018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89E82-D064-48AB-A30A-E277BF2F48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547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82D1-B179-44DE-83B9-EBA51C06301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134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82D1-B179-44DE-83B9-EBA51C06301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594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82D1-B179-44DE-83B9-EBA51C06301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83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Vennskap, trivsel,</a:t>
            </a:r>
            <a:r>
              <a:rPr lang="nb-NO" baseline="0" dirty="0" smtClean="0"/>
              <a:t> råd tråd og tilhørighet i gruppen, lek, dagtavle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E82-D064-48AB-A30A-E277BF2F480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308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82D1-B179-44DE-83B9-EBA51C06301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1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2"/>
          <p:cNvSpPr>
            <a:spLocks noGrp="1"/>
          </p:cNvSpPr>
          <p:nvPr>
            <p:ph type="pic" idx="1"/>
          </p:nvPr>
        </p:nvSpPr>
        <p:spPr>
          <a:xfrm>
            <a:off x="4573588" y="0"/>
            <a:ext cx="4570412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872" y="4642746"/>
            <a:ext cx="1366482" cy="353092"/>
          </a:xfrm>
          <a:prstGeom prst="rect">
            <a:avLst/>
          </a:prstGeom>
        </p:spPr>
      </p:pic>
      <p:cxnSp>
        <p:nvCxnSpPr>
          <p:cNvPr id="8" name="Rett linje 7"/>
          <p:cNvCxnSpPr/>
          <p:nvPr userDrawn="1"/>
        </p:nvCxnSpPr>
        <p:spPr>
          <a:xfrm>
            <a:off x="4365118" y="416560"/>
            <a:ext cx="0" cy="442976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 userDrawn="1"/>
        </p:nvCxnSpPr>
        <p:spPr>
          <a:xfrm>
            <a:off x="243840" y="416560"/>
            <a:ext cx="0" cy="442976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flipH="1">
            <a:off x="243840" y="4846320"/>
            <a:ext cx="1178560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flipH="1">
            <a:off x="3186558" y="4846320"/>
            <a:ext cx="1178560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innhold 3"/>
          <p:cNvSpPr>
            <a:spLocks noGrp="1"/>
          </p:cNvSpPr>
          <p:nvPr>
            <p:ph sz="half" idx="2"/>
          </p:nvPr>
        </p:nvSpPr>
        <p:spPr>
          <a:xfrm>
            <a:off x="428115" y="1483247"/>
            <a:ext cx="3764879" cy="2810847"/>
          </a:xfrm>
        </p:spPr>
        <p:txBody>
          <a:bodyPr>
            <a:normAutofit/>
          </a:bodyPr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6" name="Rett linje 15"/>
          <p:cNvCxnSpPr/>
          <p:nvPr userDrawn="1"/>
        </p:nvCxnSpPr>
        <p:spPr>
          <a:xfrm flipH="1">
            <a:off x="243840" y="416560"/>
            <a:ext cx="1021329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flipH="1">
            <a:off x="3343789" y="416560"/>
            <a:ext cx="1021329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tel 2"/>
          <p:cNvSpPr>
            <a:spLocks noGrp="1"/>
          </p:cNvSpPr>
          <p:nvPr>
            <p:ph type="title"/>
          </p:nvPr>
        </p:nvSpPr>
        <p:spPr>
          <a:xfrm>
            <a:off x="243840" y="-26606"/>
            <a:ext cx="4121278" cy="85725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5085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2"/>
          <p:cNvSpPr>
            <a:spLocks noGrp="1"/>
          </p:cNvSpPr>
          <p:nvPr>
            <p:ph type="pic" idx="1"/>
          </p:nvPr>
        </p:nvSpPr>
        <p:spPr>
          <a:xfrm>
            <a:off x="3176" y="0"/>
            <a:ext cx="4570412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984663" y="1483247"/>
            <a:ext cx="3764879" cy="2810847"/>
          </a:xfrm>
        </p:spPr>
        <p:txBody>
          <a:bodyPr>
            <a:normAutofit/>
          </a:bodyPr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20" y="4642746"/>
            <a:ext cx="1366482" cy="353092"/>
          </a:xfrm>
          <a:prstGeom prst="rect">
            <a:avLst/>
          </a:prstGeom>
        </p:spPr>
      </p:pic>
      <p:cxnSp>
        <p:nvCxnSpPr>
          <p:cNvPr id="13" name="Rett linje 12"/>
          <p:cNvCxnSpPr/>
          <p:nvPr userDrawn="1"/>
        </p:nvCxnSpPr>
        <p:spPr>
          <a:xfrm>
            <a:off x="8921666" y="416560"/>
            <a:ext cx="0" cy="442976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 userDrawn="1"/>
        </p:nvCxnSpPr>
        <p:spPr>
          <a:xfrm>
            <a:off x="4800388" y="416560"/>
            <a:ext cx="0" cy="442976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 userDrawn="1"/>
        </p:nvCxnSpPr>
        <p:spPr>
          <a:xfrm flipH="1">
            <a:off x="4800388" y="4846320"/>
            <a:ext cx="1178560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 userDrawn="1"/>
        </p:nvCxnSpPr>
        <p:spPr>
          <a:xfrm flipH="1">
            <a:off x="7743106" y="4846320"/>
            <a:ext cx="1178560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 flipH="1">
            <a:off x="4800388" y="416560"/>
            <a:ext cx="1021329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flipH="1">
            <a:off x="7900337" y="416560"/>
            <a:ext cx="1021329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800388" y="-26606"/>
            <a:ext cx="4121278" cy="85725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011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-1" y="-62724"/>
            <a:ext cx="9142413" cy="85725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59" y="4671830"/>
            <a:ext cx="1366482" cy="353092"/>
          </a:xfrm>
          <a:prstGeom prst="rect">
            <a:avLst/>
          </a:prstGeom>
        </p:spPr>
      </p:pic>
      <p:cxnSp>
        <p:nvCxnSpPr>
          <p:cNvPr id="5" name="Rett linje 4"/>
          <p:cNvCxnSpPr/>
          <p:nvPr userDrawn="1"/>
        </p:nvCxnSpPr>
        <p:spPr>
          <a:xfrm>
            <a:off x="8893191" y="416560"/>
            <a:ext cx="0" cy="442976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 userDrawn="1"/>
        </p:nvCxnSpPr>
        <p:spPr>
          <a:xfrm>
            <a:off x="267621" y="416560"/>
            <a:ext cx="0" cy="442976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 flipH="1">
            <a:off x="5752114" y="4846320"/>
            <a:ext cx="3141078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 userDrawn="1"/>
        </p:nvCxnSpPr>
        <p:spPr>
          <a:xfrm flipH="1">
            <a:off x="267621" y="4846320"/>
            <a:ext cx="3141078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00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61" y="4671830"/>
            <a:ext cx="1366478" cy="353092"/>
          </a:xfrm>
          <a:prstGeom prst="rect">
            <a:avLst/>
          </a:prstGeom>
        </p:spPr>
      </p:pic>
      <p:sp>
        <p:nvSpPr>
          <p:cNvPr id="11" name="Tittel 2"/>
          <p:cNvSpPr>
            <a:spLocks noGrp="1"/>
          </p:cNvSpPr>
          <p:nvPr>
            <p:ph type="title" hasCustomPrompt="1"/>
          </p:nvPr>
        </p:nvSpPr>
        <p:spPr>
          <a:xfrm>
            <a:off x="0" y="-26606"/>
            <a:ext cx="9142413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8893191" y="416560"/>
            <a:ext cx="0" cy="442976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 userDrawn="1"/>
        </p:nvCxnSpPr>
        <p:spPr>
          <a:xfrm>
            <a:off x="267621" y="416560"/>
            <a:ext cx="0" cy="442976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 userDrawn="1"/>
        </p:nvCxnSpPr>
        <p:spPr>
          <a:xfrm flipH="1">
            <a:off x="5752114" y="4846320"/>
            <a:ext cx="3141078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flipH="1">
            <a:off x="267621" y="4846320"/>
            <a:ext cx="3141078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7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0" y="-1"/>
            <a:ext cx="9144000" cy="51435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998" y="251169"/>
            <a:ext cx="1366482" cy="3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7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ønn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59" y="4671831"/>
            <a:ext cx="1366482" cy="353092"/>
          </a:xfrm>
          <a:prstGeom prst="rect">
            <a:avLst/>
          </a:prstGeom>
        </p:spPr>
      </p:pic>
      <p:cxnSp>
        <p:nvCxnSpPr>
          <p:cNvPr id="5" name="Rett linje 4"/>
          <p:cNvCxnSpPr/>
          <p:nvPr userDrawn="1"/>
        </p:nvCxnSpPr>
        <p:spPr>
          <a:xfrm>
            <a:off x="8893192" y="242070"/>
            <a:ext cx="2" cy="460425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 userDrawn="1"/>
        </p:nvCxnSpPr>
        <p:spPr>
          <a:xfrm flipH="1">
            <a:off x="267622" y="242070"/>
            <a:ext cx="2" cy="460425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 userDrawn="1"/>
        </p:nvCxnSpPr>
        <p:spPr>
          <a:xfrm flipH="1">
            <a:off x="5752114" y="4846320"/>
            <a:ext cx="3141077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 flipH="1">
            <a:off x="267622" y="4846320"/>
            <a:ext cx="3141077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 userDrawn="1"/>
        </p:nvCxnSpPr>
        <p:spPr>
          <a:xfrm flipH="1">
            <a:off x="267622" y="242070"/>
            <a:ext cx="8625570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8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478399"/>
            <a:ext cx="8229600" cy="3116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678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5" r:id="rId3"/>
    <p:sldLayoutId id="2147483666" r:id="rId4"/>
    <p:sldLayoutId id="2147483667" r:id="rId5"/>
    <p:sldLayoutId id="2147483669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78B73D"/>
          </a:solidFill>
          <a:latin typeface="+mn-lt"/>
          <a:ea typeface="+mj-ea"/>
          <a:cs typeface="Reklame Script Regular"/>
        </a:defRPr>
      </a:lvl1pPr>
    </p:titleStyle>
    <p:bodyStyle>
      <a:lvl1pPr marL="0" indent="0" algn="ctr" defTabSz="457200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3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lnSpc>
          <a:spcPct val="110000"/>
        </a:lnSpc>
        <a:spcBef>
          <a:spcPct val="20000"/>
        </a:spcBef>
        <a:buFont typeface="Wingdings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lnSpc>
          <a:spcPct val="110000"/>
        </a:lnSpc>
        <a:spcBef>
          <a:spcPct val="20000"/>
        </a:spcBef>
        <a:buFont typeface="Arial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lnSpc>
          <a:spcPct val="110000"/>
        </a:lnSpc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lnSpc>
          <a:spcPct val="110000"/>
        </a:lnSpc>
        <a:spcBef>
          <a:spcPct val="20000"/>
        </a:spcBef>
        <a:buFont typeface="Arial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ing.com/images/search?view=detailV2&amp;ccid=WUy7qSlq&amp;id=43B93EAB6B31F6F3516D479664E85CFB0604288B&amp;thid=OIP.WUy7qSlqQufj-K0h7UyVnAHaFf&amp;q=samisk+flagg&amp;simid=608032625145154178&amp;selectedIndex=1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-159291" y="876373"/>
            <a:ext cx="9142413" cy="857250"/>
          </a:xfrm>
        </p:spPr>
        <p:txBody>
          <a:bodyPr>
            <a:noAutofit/>
          </a:bodyPr>
          <a:lstStyle/>
          <a:p>
            <a:r>
              <a:rPr lang="nb-NO" sz="3200" dirty="0">
                <a:latin typeface="+mn-lt"/>
              </a:rPr>
              <a:t/>
            </a:r>
            <a:br>
              <a:rPr lang="nb-NO" sz="3200" dirty="0">
                <a:latin typeface="+mn-lt"/>
              </a:rPr>
            </a:br>
            <a:r>
              <a:rPr lang="nb-NO" sz="4800" dirty="0" smtClean="0">
                <a:solidFill>
                  <a:srgbClr val="FF0000"/>
                </a:solidFill>
              </a:rPr>
              <a:t>Lysaker  Idrettsbarnehage</a:t>
            </a:r>
            <a:br>
              <a:rPr lang="nb-NO" sz="4800" dirty="0" smtClean="0">
                <a:solidFill>
                  <a:srgbClr val="FF0000"/>
                </a:solidFill>
              </a:rPr>
            </a:br>
            <a:r>
              <a:rPr lang="nb-NO" sz="4800" dirty="0" smtClean="0">
                <a:solidFill>
                  <a:srgbClr val="FF0000"/>
                </a:solidFill>
              </a:rPr>
              <a:t>Åpen dag tirsdag 20.februar </a:t>
            </a:r>
            <a:br>
              <a:rPr lang="nb-NO" sz="4800" dirty="0" smtClean="0">
                <a:solidFill>
                  <a:srgbClr val="FF0000"/>
                </a:solidFill>
              </a:rPr>
            </a:br>
            <a:r>
              <a:rPr lang="nb-NO" sz="4800" dirty="0" smtClean="0">
                <a:solidFill>
                  <a:srgbClr val="FF0000"/>
                </a:solidFill>
              </a:rPr>
              <a:t>kl. 17:00-18:30 </a:t>
            </a:r>
            <a:endParaRPr lang="nb-NO" sz="4800" dirty="0">
              <a:solidFill>
                <a:srgbClr val="FF0000"/>
              </a:solidFill>
            </a:endParaRPr>
          </a:p>
        </p:txBody>
      </p:sp>
      <p:cxnSp>
        <p:nvCxnSpPr>
          <p:cNvPr id="5" name="Rett linje 4"/>
          <p:cNvCxnSpPr/>
          <p:nvPr/>
        </p:nvCxnSpPr>
        <p:spPr>
          <a:xfrm flipH="1">
            <a:off x="267626" y="416560"/>
            <a:ext cx="8288580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 flipH="1">
            <a:off x="8168133" y="416560"/>
            <a:ext cx="732981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0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LÆRINGSVENNENE</a:t>
            </a:r>
          </a:p>
        </p:txBody>
      </p:sp>
      <p:pic>
        <p:nvPicPr>
          <p:cNvPr id="22" name="Bild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0" y="1191714"/>
            <a:ext cx="1925493" cy="1206861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33" y="2738581"/>
            <a:ext cx="2156835" cy="1687701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60" y="2977273"/>
            <a:ext cx="2159173" cy="1450607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737321"/>
            <a:ext cx="2524760" cy="1554331"/>
          </a:xfrm>
          <a:prstGeom prst="rect">
            <a:avLst/>
          </a:prstGeom>
        </p:spPr>
      </p:pic>
      <p:pic>
        <p:nvPicPr>
          <p:cNvPr id="27" name="Bild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0" y="794526"/>
            <a:ext cx="2248326" cy="1764030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03" y="2134236"/>
            <a:ext cx="1512066" cy="2370588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07" y="909304"/>
            <a:ext cx="2513266" cy="1649252"/>
          </a:xfrm>
          <a:prstGeom prst="rect">
            <a:avLst/>
          </a:prstGeom>
        </p:spPr>
      </p:pic>
      <p:cxnSp>
        <p:nvCxnSpPr>
          <p:cNvPr id="30" name="Rett linje 29"/>
          <p:cNvCxnSpPr/>
          <p:nvPr/>
        </p:nvCxnSpPr>
        <p:spPr>
          <a:xfrm flipH="1">
            <a:off x="267626" y="416560"/>
            <a:ext cx="1792596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 flipH="1">
            <a:off x="7077084" y="416560"/>
            <a:ext cx="1792596" cy="0"/>
          </a:xfrm>
          <a:prstGeom prst="line">
            <a:avLst/>
          </a:prstGeom>
          <a:ln w="9525" cmpd="sng"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9311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"/>
          <p:cNvSpPr>
            <a:spLocks/>
          </p:cNvSpPr>
          <p:nvPr/>
        </p:nvSpPr>
        <p:spPr bwMode="auto">
          <a:xfrm>
            <a:off x="1695521" y="2481612"/>
            <a:ext cx="58415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Ute-Mons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  <p:sp>
        <p:nvSpPr>
          <p:cNvPr id="16" name="Rectangle 1"/>
          <p:cNvSpPr>
            <a:spLocks/>
          </p:cNvSpPr>
          <p:nvPr/>
        </p:nvSpPr>
        <p:spPr bwMode="auto">
          <a:xfrm>
            <a:off x="3856641" y="2481612"/>
            <a:ext cx="4987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Hjertrud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  <p:sp>
        <p:nvSpPr>
          <p:cNvPr id="17" name="Rectangle 1"/>
          <p:cNvSpPr>
            <a:spLocks/>
          </p:cNvSpPr>
          <p:nvPr/>
        </p:nvSpPr>
        <p:spPr bwMode="auto">
          <a:xfrm>
            <a:off x="5844881" y="2481612"/>
            <a:ext cx="81246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Farge-Paletta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  <p:sp>
        <p:nvSpPr>
          <p:cNvPr id="18" name="Rectangle 1"/>
          <p:cNvSpPr>
            <a:spLocks/>
          </p:cNvSpPr>
          <p:nvPr/>
        </p:nvSpPr>
        <p:spPr bwMode="auto">
          <a:xfrm>
            <a:off x="1672889" y="4350936"/>
            <a:ext cx="62942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Telle-Tariq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  <p:sp>
        <p:nvSpPr>
          <p:cNvPr id="19" name="Rectangle 1"/>
          <p:cNvSpPr>
            <a:spLocks/>
          </p:cNvSpPr>
          <p:nvPr/>
        </p:nvSpPr>
        <p:spPr bwMode="auto">
          <a:xfrm>
            <a:off x="3803231" y="4350936"/>
            <a:ext cx="60557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Rime-Rolf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  <p:sp>
        <p:nvSpPr>
          <p:cNvPr id="20" name="Rectangle 1"/>
          <p:cNvSpPr>
            <a:spLocks/>
          </p:cNvSpPr>
          <p:nvPr/>
        </p:nvSpPr>
        <p:spPr bwMode="auto">
          <a:xfrm>
            <a:off x="5988219" y="4350936"/>
            <a:ext cx="525785" cy="153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76000" sy="176000" algn="tl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Leke-Liv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  <p:sp>
        <p:nvSpPr>
          <p:cNvPr id="21" name="Rectangle 1"/>
          <p:cNvSpPr>
            <a:spLocks/>
          </p:cNvSpPr>
          <p:nvPr/>
        </p:nvSpPr>
        <p:spPr bwMode="auto">
          <a:xfrm>
            <a:off x="7773024" y="4350936"/>
            <a:ext cx="691420" cy="153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76000" sy="176000" algn="tl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sz="1000" b="1" dirty="0" err="1">
                <a:latin typeface="+mj-lt"/>
                <a:cs typeface="Lato Regular" charset="0"/>
                <a:sym typeface="Bebas Neue" charset="0"/>
              </a:rPr>
              <a:t>Beveg-Else</a:t>
            </a:r>
            <a:endParaRPr lang="en-US" sz="1000" b="1" dirty="0">
              <a:latin typeface="+mj-lt"/>
              <a:cs typeface="Lato Regular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HJERTEPROGRAMMET</a:t>
            </a:r>
          </a:p>
        </p:txBody>
      </p:sp>
      <p:sp>
        <p:nvSpPr>
          <p:cNvPr id="3" name="Oval 20"/>
          <p:cNvSpPr>
            <a:spLocks noChangeArrowheads="1"/>
          </p:cNvSpPr>
          <p:nvPr/>
        </p:nvSpPr>
        <p:spPr bwMode="auto">
          <a:xfrm>
            <a:off x="5119189" y="962660"/>
            <a:ext cx="3554390" cy="3553464"/>
          </a:xfrm>
          <a:prstGeom prst="ellipse">
            <a:avLst/>
          </a:prstGeom>
          <a:solidFill>
            <a:srgbClr val="B20433">
              <a:alpha val="90000"/>
            </a:srgbClr>
          </a:solidFill>
          <a:ln w="25400">
            <a:noFill/>
            <a:round/>
            <a:headEnd/>
            <a:tailEnd/>
          </a:ln>
          <a:extLst/>
        </p:spPr>
        <p:txBody>
          <a:bodyPr lIns="34284" tIns="17142" rIns="34284" bIns="17142"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Lato Light"/>
              <a:ea typeface="+mn-ea"/>
              <a:cs typeface="Lato Light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342247" y="1236128"/>
            <a:ext cx="3010996" cy="269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dirty="0">
                <a:solidFill>
                  <a:srgbClr val="FFFFFF"/>
                </a:solidFill>
              </a:rPr>
              <a:t>Fundamentet i </a:t>
            </a:r>
            <a:r>
              <a:rPr lang="nb-NO" dirty="0" smtClean="0">
                <a:solidFill>
                  <a:srgbClr val="FFFFFF"/>
                </a:solidFill>
              </a:rPr>
              <a:t>vårt arbeid med barn er at </a:t>
            </a:r>
            <a:r>
              <a:rPr lang="nb-NO" b="1" dirty="0">
                <a:solidFill>
                  <a:srgbClr val="FFFFFF"/>
                </a:solidFill>
              </a:rPr>
              <a:t/>
            </a:r>
            <a:br>
              <a:rPr lang="nb-NO" b="1" dirty="0">
                <a:solidFill>
                  <a:srgbClr val="FFFFFF"/>
                </a:solidFill>
              </a:rPr>
            </a:br>
            <a:r>
              <a:rPr lang="nb-NO" sz="2800" b="1" dirty="0">
                <a:solidFill>
                  <a:srgbClr val="FFFFFF"/>
                </a:solidFill>
              </a:rPr>
              <a:t>alle er verdifulle. </a:t>
            </a:r>
            <a:r>
              <a:rPr lang="nb-NO" dirty="0">
                <a:solidFill>
                  <a:srgbClr val="FFFFFF"/>
                </a:solidFill>
              </a:rPr>
              <a:t>Hjerteprogrammet skal styrke barn og voksnes følelse av egenverd </a:t>
            </a:r>
            <a:br>
              <a:rPr lang="nb-NO" dirty="0">
                <a:solidFill>
                  <a:srgbClr val="FFFFFF"/>
                </a:solidFill>
              </a:rPr>
            </a:br>
            <a:r>
              <a:rPr lang="nb-NO" dirty="0">
                <a:solidFill>
                  <a:srgbClr val="FFFFFF"/>
                </a:solidFill>
              </a:rPr>
              <a:t>og evne til sosialt </a:t>
            </a:r>
            <a:br>
              <a:rPr lang="nb-NO" dirty="0">
                <a:solidFill>
                  <a:srgbClr val="FFFFFF"/>
                </a:solidFill>
              </a:rPr>
            </a:br>
            <a:r>
              <a:rPr lang="nb-NO" dirty="0">
                <a:solidFill>
                  <a:srgbClr val="FFFFFF"/>
                </a:solidFill>
              </a:rPr>
              <a:t>samspill.</a:t>
            </a:r>
            <a:endParaRPr lang="nb-NO" sz="1400" dirty="0">
              <a:solidFill>
                <a:srgbClr val="FFFFFF"/>
              </a:solidFill>
            </a:endParaRPr>
          </a:p>
        </p:txBody>
      </p:sp>
      <p:cxnSp>
        <p:nvCxnSpPr>
          <p:cNvPr id="6" name="Rett linje 5"/>
          <p:cNvCxnSpPr/>
          <p:nvPr/>
        </p:nvCxnSpPr>
        <p:spPr>
          <a:xfrm flipH="1">
            <a:off x="267625" y="416560"/>
            <a:ext cx="1439819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 flipH="1">
            <a:off x="7445427" y="416560"/>
            <a:ext cx="1439819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5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-2" y="269009"/>
            <a:ext cx="9142413" cy="491279"/>
          </a:xfrm>
        </p:spPr>
        <p:txBody>
          <a:bodyPr>
            <a:noAutofit/>
          </a:bodyPr>
          <a:lstStyle/>
          <a:p>
            <a:r>
              <a:rPr lang="nb-NO" sz="2400" dirty="0" smtClean="0"/>
              <a:t>Opplysninger 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4473" t="31700" r="4622" b="47049"/>
          <a:stretch/>
        </p:blipFill>
        <p:spPr>
          <a:xfrm>
            <a:off x="2940423" y="4270776"/>
            <a:ext cx="3261562" cy="39296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08225" y="750954"/>
            <a:ext cx="85275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 smtClean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b-NO" sz="1200" dirty="0" smtClean="0"/>
              <a:t>Se vår hjemmeside v/Lysaker Idrettsbarnehage 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Årsplan og aktivitetskalender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Kontaktinformasjon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Vedtekter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Andre nyttige informasjonsbrev</a:t>
            </a:r>
          </a:p>
          <a:p>
            <a:endParaRPr lang="nb-NO" sz="1200" dirty="0"/>
          </a:p>
          <a:p>
            <a:endParaRPr lang="nb-NO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b-NO" sz="1200" dirty="0" smtClean="0"/>
              <a:t>Samarbeider tett med barnehager og skole/helsestasjon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Inkludering 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Åpenhet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informasjonsflyt ved pedagogisk leder og styrer/daglig leder 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Tillit ved et nært foreldresamarbeid </a:t>
            </a:r>
          </a:p>
          <a:p>
            <a:r>
              <a:rPr lang="nb-NO" sz="1200" dirty="0"/>
              <a:t>	</a:t>
            </a:r>
            <a:r>
              <a:rPr lang="nb-NO" sz="1200" dirty="0" smtClean="0"/>
              <a:t>	«Vi tar vare på det kjæreste dere har»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b-NO" sz="1200" dirty="0" smtClean="0"/>
              <a:t>Ønsker et nært og trygt foreldresamarbeid til det beste for barna i barnehagen og nærmiljøet. En inkluderende hverdag med åpen dør. </a:t>
            </a:r>
            <a:endParaRPr lang="nb-NO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b-NO" sz="1200" dirty="0" smtClean="0"/>
              <a:t>Synlig foreldreutvalg for barnehagen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nb-NO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nb-NO" sz="1200" dirty="0" smtClean="0"/>
              <a:t>Opptak og prosessen </a:t>
            </a:r>
          </a:p>
          <a:p>
            <a:endParaRPr lang="nb-NO" sz="12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nb-NO" sz="1200" dirty="0" smtClean="0"/>
              <a:t>Spørsmål </a:t>
            </a:r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9200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VISJON</a:t>
            </a:r>
          </a:p>
        </p:txBody>
      </p:sp>
      <p:cxnSp>
        <p:nvCxnSpPr>
          <p:cNvPr id="19" name="Rett linje 18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9311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/>
        </p:nvCxnSpPr>
        <p:spPr>
          <a:xfrm flipH="1">
            <a:off x="267624" y="416560"/>
            <a:ext cx="2942734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 flipH="1">
            <a:off x="5915894" y="416560"/>
            <a:ext cx="2983877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innhold 2"/>
          <p:cNvSpPr txBox="1">
            <a:spLocks/>
          </p:cNvSpPr>
          <p:nvPr/>
        </p:nvSpPr>
        <p:spPr>
          <a:xfrm>
            <a:off x="4978922" y="1660009"/>
            <a:ext cx="3734253" cy="281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3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Wingdings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b-NO" sz="3200">
                <a:solidFill>
                  <a:schemeClr val="bg1"/>
                </a:solidFill>
                <a:cs typeface="Reklame Script Regular"/>
              </a:rPr>
              <a:t>Vi får verdens </a:t>
            </a:r>
            <a:br>
              <a:rPr lang="nb-NO" sz="3200">
                <a:solidFill>
                  <a:schemeClr val="bg1"/>
                </a:solidFill>
                <a:cs typeface="Reklame Script Regular"/>
              </a:rPr>
            </a:br>
            <a:r>
              <a:rPr lang="nb-NO" sz="3200" b="1">
                <a:solidFill>
                  <a:schemeClr val="bg1"/>
                </a:solidFill>
                <a:cs typeface="Reklame Script Medium"/>
              </a:rPr>
              <a:t>viktigste verdier </a:t>
            </a:r>
            <a:r>
              <a:rPr lang="nb-NO" sz="3200">
                <a:solidFill>
                  <a:schemeClr val="bg1"/>
                </a:solidFill>
                <a:cs typeface="Reklame Script Regular"/>
              </a:rPr>
              <a:t/>
            </a:r>
            <a:br>
              <a:rPr lang="nb-NO" sz="3200">
                <a:solidFill>
                  <a:schemeClr val="bg1"/>
                </a:solidFill>
                <a:cs typeface="Reklame Script Regular"/>
              </a:rPr>
            </a:br>
            <a:r>
              <a:rPr lang="nb-NO" sz="3200">
                <a:solidFill>
                  <a:schemeClr val="bg1"/>
                </a:solidFill>
                <a:cs typeface="Reklame Script Regular"/>
              </a:rPr>
              <a:t>til å vokse!</a:t>
            </a:r>
          </a:p>
        </p:txBody>
      </p:sp>
    </p:spTree>
    <p:extLst>
      <p:ext uri="{BB962C8B-B14F-4D97-AF65-F5344CB8AC3E}">
        <p14:creationId xmlns:p14="http://schemas.microsoft.com/office/powerpoint/2010/main" val="20519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VERDIER</a:t>
            </a:r>
          </a:p>
        </p:txBody>
      </p:sp>
      <p:cxnSp>
        <p:nvCxnSpPr>
          <p:cNvPr id="19" name="Rett linje 18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9311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395350" y="565186"/>
            <a:ext cx="2440368" cy="2439732"/>
          </a:xfrm>
          <a:prstGeom prst="ellipse">
            <a:avLst/>
          </a:prstGeom>
          <a:solidFill>
            <a:srgbClr val="931162">
              <a:alpha val="87000"/>
            </a:srgbClr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Lato Light"/>
              <a:ea typeface="+mn-ea"/>
              <a:cs typeface="Lato Light"/>
            </a:endParaRPr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642293" y="985660"/>
            <a:ext cx="2019574" cy="53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843" tIns="91422" rIns="182843" bIns="91422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b="1" dirty="0" err="1">
                <a:solidFill>
                  <a:srgbClr val="2F1751"/>
                </a:solidFill>
                <a:cs typeface="Reklame Script Regular"/>
              </a:rPr>
              <a:t>Raus</a:t>
            </a:r>
            <a:r>
              <a:rPr lang="en-US" b="1" dirty="0">
                <a:solidFill>
                  <a:srgbClr val="2F1751"/>
                </a:solidFill>
                <a:cs typeface="Reklame Script Regular"/>
              </a:rPr>
              <a:t> &amp; </a:t>
            </a:r>
            <a:r>
              <a:rPr lang="en-US" b="1" dirty="0" err="1">
                <a:solidFill>
                  <a:srgbClr val="2F1751"/>
                </a:solidFill>
                <a:cs typeface="Reklame Script Regular"/>
              </a:rPr>
              <a:t>Tydelig</a:t>
            </a:r>
            <a:endParaRPr lang="en-US" b="1" dirty="0">
              <a:solidFill>
                <a:srgbClr val="2F1751"/>
              </a:solidFill>
              <a:cs typeface="Reklame Script Regular"/>
            </a:endParaRPr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1823525" y="2272570"/>
            <a:ext cx="2440368" cy="2439732"/>
          </a:xfrm>
          <a:prstGeom prst="ellipse">
            <a:avLst/>
          </a:prstGeom>
          <a:solidFill>
            <a:srgbClr val="78B73D">
              <a:alpha val="86000"/>
            </a:srgbClr>
          </a:solidFill>
          <a:ln w="25400">
            <a:noFill/>
            <a:round/>
            <a:headEnd/>
            <a:tailEnd/>
          </a:ln>
          <a:extLst/>
        </p:spPr>
        <p:txBody>
          <a:bodyPr lIns="34284" tIns="17142" rIns="34284" bIns="17142"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Lato Light"/>
              <a:ea typeface="+mn-ea"/>
              <a:cs typeface="Lato Light"/>
            </a:endParaRPr>
          </a:p>
        </p:txBody>
      </p:sp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2014777" y="2893524"/>
            <a:ext cx="2130955" cy="41547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68554" tIns="34277" rIns="68554" bIns="34277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b="1" dirty="0" err="1">
                <a:solidFill>
                  <a:srgbClr val="931162"/>
                </a:solidFill>
                <a:cs typeface="Reklame Script Regular"/>
              </a:rPr>
              <a:t>Leken</a:t>
            </a:r>
            <a:r>
              <a:rPr lang="en-US" b="1" dirty="0">
                <a:solidFill>
                  <a:srgbClr val="931162"/>
                </a:solidFill>
                <a:cs typeface="Reklame Script Regular"/>
              </a:rPr>
              <a:t> &amp; </a:t>
            </a:r>
            <a:r>
              <a:rPr lang="en-US" b="1" dirty="0" err="1">
                <a:solidFill>
                  <a:srgbClr val="931162"/>
                </a:solidFill>
                <a:cs typeface="Reklame Script Regular"/>
              </a:rPr>
              <a:t>Ambisiøs</a:t>
            </a:r>
            <a:endParaRPr lang="en-US" b="1" dirty="0">
              <a:solidFill>
                <a:srgbClr val="931162"/>
              </a:solidFill>
              <a:cs typeface="Reklame Script Regular"/>
            </a:endParaRPr>
          </a:p>
        </p:txBody>
      </p:sp>
      <p:sp>
        <p:nvSpPr>
          <p:cNvPr id="17" name="TextBox 74"/>
          <p:cNvSpPr txBox="1">
            <a:spLocks noChangeArrowheads="1"/>
          </p:cNvSpPr>
          <p:nvPr/>
        </p:nvSpPr>
        <p:spPr bwMode="auto">
          <a:xfrm>
            <a:off x="1942360" y="3466104"/>
            <a:ext cx="2215314" cy="878676"/>
          </a:xfrm>
          <a:prstGeom prst="rect">
            <a:avLst/>
          </a:prstGeom>
          <a:noFill/>
          <a:ln>
            <a:noFill/>
          </a:ln>
          <a:extLst/>
        </p:spPr>
        <p:txBody>
          <a:bodyPr lIns="68554" tIns="34277" rIns="68554" bIns="34277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nb-NO" sz="1200">
                <a:solidFill>
                  <a:schemeClr val="bg2"/>
                </a:solidFill>
                <a:latin typeface="Arial" charset="0"/>
                <a:cs typeface="Arial" charset="0"/>
              </a:rPr>
              <a:t>Vi byr på oss selv og har </a:t>
            </a:r>
            <a:br>
              <a:rPr lang="nb-NO" sz="1200">
                <a:solidFill>
                  <a:schemeClr val="bg2"/>
                </a:solidFill>
                <a:latin typeface="Arial" charset="0"/>
                <a:cs typeface="Arial" charset="0"/>
              </a:rPr>
            </a:br>
            <a:r>
              <a:rPr lang="nb-NO" sz="1200">
                <a:solidFill>
                  <a:schemeClr val="bg2"/>
                </a:solidFill>
                <a:latin typeface="Arial" charset="0"/>
                <a:cs typeface="Arial" charset="0"/>
              </a:rPr>
              <a:t>det moro. Samtidig har vi </a:t>
            </a:r>
            <a:br>
              <a:rPr lang="nb-NO" sz="1200">
                <a:solidFill>
                  <a:schemeClr val="bg2"/>
                </a:solidFill>
                <a:latin typeface="Arial" charset="0"/>
                <a:cs typeface="Arial" charset="0"/>
              </a:rPr>
            </a:br>
            <a:r>
              <a:rPr lang="nb-NO" sz="1200">
                <a:solidFill>
                  <a:schemeClr val="bg2"/>
                </a:solidFill>
                <a:latin typeface="Arial" charset="0"/>
                <a:cs typeface="Arial" charset="0"/>
              </a:rPr>
              <a:t>klare mål og kraft til </a:t>
            </a:r>
          </a:p>
          <a:p>
            <a:pPr algn="ctr" eaLnBrk="1" hangingPunct="1">
              <a:lnSpc>
                <a:spcPct val="110000"/>
              </a:lnSpc>
            </a:pPr>
            <a:r>
              <a:rPr lang="nb-NO" sz="1200">
                <a:solidFill>
                  <a:schemeClr val="bg2"/>
                </a:solidFill>
                <a:latin typeface="Arial" charset="0"/>
                <a:cs typeface="Arial" charset="0"/>
              </a:rPr>
              <a:t>å nå dem.</a:t>
            </a:r>
            <a:endParaRPr lang="id-ID" sz="120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74"/>
          <p:cNvSpPr txBox="1">
            <a:spLocks noChangeArrowheads="1"/>
          </p:cNvSpPr>
          <p:nvPr/>
        </p:nvSpPr>
        <p:spPr bwMode="auto">
          <a:xfrm>
            <a:off x="514187" y="1500982"/>
            <a:ext cx="2215314" cy="119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43" tIns="91422" rIns="182843" bIns="91422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nb-NO" sz="1200" dirty="0">
                <a:solidFill>
                  <a:schemeClr val="bg2"/>
                </a:solidFill>
                <a:latin typeface="Arial" charset="0"/>
                <a:cs typeface="Arial" charset="0"/>
              </a:rPr>
              <a:t>Vi har takhøyde og frihet. Samtidig tror vi på rammer og retningslinjer som </a:t>
            </a:r>
            <a:br>
              <a:rPr lang="nb-NO" sz="1200" dirty="0">
                <a:solidFill>
                  <a:schemeClr val="bg2"/>
                </a:solidFill>
                <a:latin typeface="Arial" charset="0"/>
                <a:cs typeface="Arial" charset="0"/>
              </a:rPr>
            </a:br>
            <a:r>
              <a:rPr lang="nb-NO" sz="1200" dirty="0">
                <a:solidFill>
                  <a:schemeClr val="bg2"/>
                </a:solidFill>
                <a:latin typeface="Arial" charset="0"/>
                <a:cs typeface="Arial" charset="0"/>
              </a:rPr>
              <a:t>gjør det trygt å </a:t>
            </a:r>
            <a:br>
              <a:rPr lang="nb-NO" sz="1200" dirty="0">
                <a:solidFill>
                  <a:schemeClr val="bg2"/>
                </a:solidFill>
                <a:latin typeface="Arial" charset="0"/>
                <a:cs typeface="Arial" charset="0"/>
              </a:rPr>
            </a:br>
            <a:r>
              <a:rPr lang="nb-NO" sz="1200" dirty="0">
                <a:solidFill>
                  <a:schemeClr val="bg2"/>
                </a:solidFill>
                <a:latin typeface="Arial" charset="0"/>
                <a:cs typeface="Arial" charset="0"/>
              </a:rPr>
              <a:t>være raus.</a:t>
            </a:r>
            <a:endParaRPr lang="id-ID" sz="120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cxnSp>
        <p:nvCxnSpPr>
          <p:cNvPr id="14" name="Rett linje 13"/>
          <p:cNvCxnSpPr/>
          <p:nvPr/>
        </p:nvCxnSpPr>
        <p:spPr>
          <a:xfrm flipH="1">
            <a:off x="267624" y="416560"/>
            <a:ext cx="2753426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 flipH="1">
            <a:off x="6152530" y="416560"/>
            <a:ext cx="2747241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1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5" grpId="0" animBg="1"/>
      <p:bldP spid="16" grpId="0"/>
      <p:bldP spid="1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-2" y="269009"/>
            <a:ext cx="9142413" cy="579848"/>
          </a:xfrm>
        </p:spPr>
        <p:txBody>
          <a:bodyPr>
            <a:noAutofit/>
          </a:bodyPr>
          <a:lstStyle/>
          <a:p>
            <a:r>
              <a:rPr lang="nb-NO" sz="2400" dirty="0" smtClean="0"/>
              <a:t>Læringssyn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4473" t="31700" r="4622" b="47049"/>
          <a:stretch/>
        </p:blipFill>
        <p:spPr>
          <a:xfrm>
            <a:off x="2675312" y="4206893"/>
            <a:ext cx="3791787" cy="456843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-147917" y="848857"/>
            <a:ext cx="8404410" cy="116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nb-NO" sz="16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sz="180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sz="180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801" dirty="0"/>
          </a:p>
        </p:txBody>
      </p:sp>
      <p:sp>
        <p:nvSpPr>
          <p:cNvPr id="5" name="Bindepunkt 4"/>
          <p:cNvSpPr/>
          <p:nvPr/>
        </p:nvSpPr>
        <p:spPr>
          <a:xfrm>
            <a:off x="2117116" y="952223"/>
            <a:ext cx="4908176" cy="3077684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Vi ser på kroppen som menneskets grunnleggende vilkår. Dette betyr at i alt barn foretar seg igjennom dagen er det bevegelse og sansing. </a:t>
            </a:r>
            <a:endParaRPr lang="nb-NO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b-N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b="1" dirty="0" smtClean="0">
                <a:latin typeface="Arial" panose="020B0604020202020204" pitchFamily="34" charset="0"/>
                <a:cs typeface="Arial" panose="020B0604020202020204" pitchFamily="34" charset="0"/>
              </a:rPr>
              <a:t>Dette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danner grunnlaget for barns utvikling og læring.</a:t>
            </a:r>
          </a:p>
          <a:p>
            <a:pPr algn="ctr"/>
            <a:endParaRPr lang="nb-NO" sz="1600" b="1" dirty="0"/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111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-2" y="269009"/>
            <a:ext cx="9142413" cy="491279"/>
          </a:xfrm>
        </p:spPr>
        <p:txBody>
          <a:bodyPr>
            <a:noAutofit/>
          </a:bodyPr>
          <a:lstStyle/>
          <a:p>
            <a:r>
              <a:rPr lang="nb-NO" sz="2400" dirty="0" smtClean="0"/>
              <a:t>Best på kropp, bevegelse, mat og helse 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4473" t="31700" r="4622" b="47049"/>
          <a:stretch/>
        </p:blipFill>
        <p:spPr>
          <a:xfrm>
            <a:off x="2940423" y="4270776"/>
            <a:ext cx="3261562" cy="39296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08225" y="750954"/>
            <a:ext cx="852754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000" dirty="0" smtClean="0"/>
          </a:p>
          <a:p>
            <a:r>
              <a:rPr lang="nb-NO" sz="1200" dirty="0" smtClean="0"/>
              <a:t>I </a:t>
            </a:r>
            <a:r>
              <a:rPr lang="nb-NO" sz="1200" dirty="0"/>
              <a:t>Læringsverkstedets </a:t>
            </a:r>
            <a:r>
              <a:rPr lang="nb-NO" sz="1200" dirty="0" err="1"/>
              <a:t>Idrettsbarnehager</a:t>
            </a:r>
            <a:r>
              <a:rPr lang="nb-NO" sz="1200" dirty="0"/>
              <a:t> har vi som mål at barna hver dag skal oppleve </a:t>
            </a:r>
            <a:r>
              <a:rPr lang="nb-NO" sz="1200" b="1" dirty="0"/>
              <a:t>bevegelsesglede og matglede</a:t>
            </a:r>
            <a:r>
              <a:rPr lang="nb-NO" sz="1200" dirty="0"/>
              <a:t>. Idrettsbarnehage er for alle barn, der hverdagen handler om bevegelse, lek, samspill og mestring. </a:t>
            </a:r>
            <a:r>
              <a:rPr lang="nb-NO" sz="1200" dirty="0" smtClean="0"/>
              <a:t>Vi </a:t>
            </a:r>
            <a:r>
              <a:rPr lang="nb-NO" sz="1200" dirty="0"/>
              <a:t>ønsker at barna skal bli trygge på seg selv gjennom bevegelsesglede, </a:t>
            </a:r>
            <a:r>
              <a:rPr lang="nb-NO" sz="1200" dirty="0" smtClean="0"/>
              <a:t>et sunt </a:t>
            </a:r>
            <a:r>
              <a:rPr lang="nb-NO" sz="1200" dirty="0"/>
              <a:t>kosthold og gode holdninger. </a:t>
            </a:r>
          </a:p>
          <a:p>
            <a:endParaRPr lang="nb-NO" sz="1200" dirty="0"/>
          </a:p>
          <a:p>
            <a:r>
              <a:rPr lang="nb-NO" sz="1200" b="1" dirty="0"/>
              <a:t>Bevegelsesglede</a:t>
            </a:r>
          </a:p>
          <a:p>
            <a:r>
              <a:rPr lang="nb-NO" sz="1200" dirty="0"/>
              <a:t>Vi er av den oppfatning at barn er født med bevegelsesglede, og det er denne gleden vi ønsker å ta vare på. Bevegelsesglede handler mye om å oppleve mestring, og vi har fokus på å se hvert enkelt barn og tilrettelegge for mestringsopplevelser </a:t>
            </a:r>
            <a:r>
              <a:rPr lang="nb-NO" sz="1200" dirty="0" smtClean="0"/>
              <a:t>gjennom et </a:t>
            </a:r>
            <a:r>
              <a:rPr lang="nb-NO" sz="1200" dirty="0"/>
              <a:t>variert </a:t>
            </a:r>
            <a:r>
              <a:rPr lang="nb-NO" sz="1200" dirty="0" smtClean="0"/>
              <a:t>innhold </a:t>
            </a:r>
            <a:r>
              <a:rPr lang="nb-NO" sz="1200" dirty="0"/>
              <a:t>i løpet </a:t>
            </a:r>
            <a:r>
              <a:rPr lang="nb-NO" sz="1200" dirty="0" smtClean="0"/>
              <a:t>av året og de ulike årstidene. </a:t>
            </a:r>
            <a:endParaRPr lang="nb-NO" sz="1200" dirty="0"/>
          </a:p>
          <a:p>
            <a:endParaRPr lang="nb-NO" sz="1200" dirty="0"/>
          </a:p>
          <a:p>
            <a:r>
              <a:rPr lang="nb-NO" sz="1200" b="1" dirty="0"/>
              <a:t>Matglede</a:t>
            </a:r>
          </a:p>
          <a:p>
            <a:r>
              <a:rPr lang="nb-NO" sz="1200" dirty="0"/>
              <a:t>Gjennom matkonseptet ”Et godt måltid” arbeider vi med at barna skal oppleve matglede hver dag. Barna blir kjent med god mat, varierte smaker, norske mattradisjoner og </a:t>
            </a:r>
            <a:r>
              <a:rPr lang="nb-NO" sz="1200" dirty="0" smtClean="0"/>
              <a:t>gode samtaler rundt bordet. </a:t>
            </a:r>
            <a:r>
              <a:rPr lang="nb-NO" sz="1200" dirty="0"/>
              <a:t>I tillegg til å være med på kjøkkenet og lage mat, har vi fokus på at barn får forståelsen av hvor maten kommer fra og hvordan vi kan bruke den i matlaging.</a:t>
            </a:r>
          </a:p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09349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ET GODT MÅLTID</a:t>
            </a:r>
          </a:p>
        </p:txBody>
      </p:sp>
      <p:sp>
        <p:nvSpPr>
          <p:cNvPr id="5" name="Oval 20"/>
          <p:cNvSpPr>
            <a:spLocks noChangeArrowheads="1"/>
          </p:cNvSpPr>
          <p:nvPr/>
        </p:nvSpPr>
        <p:spPr bwMode="auto">
          <a:xfrm>
            <a:off x="5827889" y="1616776"/>
            <a:ext cx="2701433" cy="2700729"/>
          </a:xfrm>
          <a:prstGeom prst="ellipse">
            <a:avLst/>
          </a:prstGeom>
          <a:solidFill>
            <a:srgbClr val="78B73D">
              <a:alpha val="90000"/>
            </a:srgbClr>
          </a:solidFill>
          <a:ln w="25400">
            <a:noFill/>
            <a:round/>
            <a:headEnd/>
            <a:tailEnd/>
          </a:ln>
          <a:extLst/>
        </p:spPr>
        <p:txBody>
          <a:bodyPr lIns="34284" tIns="17142" rIns="34284" bIns="17142"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Lato Light"/>
              <a:ea typeface="+mn-ea"/>
              <a:cs typeface="Lato Light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827889" y="2171208"/>
            <a:ext cx="27014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>
                <a:solidFill>
                  <a:srgbClr val="FFFFFF"/>
                </a:solidFill>
              </a:rPr>
              <a:t>Måltidene i Læringsverkstedet skal være en arena </a:t>
            </a:r>
            <a:br>
              <a:rPr lang="nb-NO" b="1">
                <a:solidFill>
                  <a:srgbClr val="FFFFFF"/>
                </a:solidFill>
              </a:rPr>
            </a:br>
            <a:r>
              <a:rPr lang="nb-NO" b="1">
                <a:solidFill>
                  <a:srgbClr val="FFFFFF"/>
                </a:solidFill>
              </a:rPr>
              <a:t>for gode smaker og fine opplevelser.</a:t>
            </a:r>
            <a:endParaRPr lang="nb-NO" sz="1400">
              <a:solidFill>
                <a:srgbClr val="FFFFFF"/>
              </a:solidFill>
            </a:endParaRPr>
          </a:p>
        </p:txBody>
      </p:sp>
      <p:cxnSp>
        <p:nvCxnSpPr>
          <p:cNvPr id="8" name="Rett linje 7"/>
          <p:cNvCxnSpPr/>
          <p:nvPr/>
        </p:nvCxnSpPr>
        <p:spPr>
          <a:xfrm flipH="1">
            <a:off x="6949203" y="416560"/>
            <a:ext cx="1956192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9311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 flipH="1">
            <a:off x="268187" y="416560"/>
            <a:ext cx="1956192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-2" y="269009"/>
            <a:ext cx="9142413" cy="491279"/>
          </a:xfrm>
        </p:spPr>
        <p:txBody>
          <a:bodyPr>
            <a:noAutofit/>
          </a:bodyPr>
          <a:lstStyle/>
          <a:p>
            <a:r>
              <a:rPr lang="nb-NO" sz="2400" dirty="0" smtClean="0"/>
              <a:t>Eksempel på meny</a:t>
            </a:r>
            <a:endParaRPr 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4473" t="31700" r="4622" b="47049"/>
          <a:stretch/>
        </p:blipFill>
        <p:spPr>
          <a:xfrm>
            <a:off x="2940423" y="4270776"/>
            <a:ext cx="3261562" cy="39296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08225" y="750954"/>
            <a:ext cx="852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dirty="0"/>
          </a:p>
          <a:p>
            <a:endParaRPr lang="nb-NO" sz="1200" dirty="0"/>
          </a:p>
          <a:p>
            <a:endParaRPr lang="nb-NO" sz="1200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80406"/>
              </p:ext>
            </p:extLst>
          </p:nvPr>
        </p:nvGraphicFramePr>
        <p:xfrm>
          <a:off x="893852" y="706103"/>
          <a:ext cx="7080069" cy="3957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836"/>
                <a:gridCol w="1033310"/>
                <a:gridCol w="1033796"/>
                <a:gridCol w="1170858"/>
                <a:gridCol w="1309378"/>
                <a:gridCol w="1308891"/>
              </a:tblGrid>
              <a:tr h="4884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 </a:t>
                      </a:r>
                      <a:endParaRPr lang="nb-NO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FROKOST:</a:t>
                      </a:r>
                      <a:endParaRPr lang="nb-NO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</a:rPr>
                        <a:t> </a:t>
                      </a: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900" dirty="0">
                          <a:effectLst/>
                        </a:rPr>
                        <a:t>Hjemmelaget havregrøt, brød/knekkebrød med pålegg, paprika, agurk og tomat </a:t>
                      </a:r>
                      <a:r>
                        <a:rPr lang="nb-NO" sz="900" dirty="0">
                          <a:effectLst/>
                          <a:sym typeface="Wingdings" panose="05000000000000000000" pitchFamily="2" charset="2"/>
                        </a:rPr>
                        <a:t></a:t>
                      </a: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179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MANDAG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TIRSDAG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ONSDAG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TORSDAG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FREDAG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</a:tr>
              <a:tr h="2249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L</a:t>
                      </a:r>
                      <a:r>
                        <a:rPr lang="nb-NO" sz="1000">
                          <a:effectLst/>
                        </a:rPr>
                        <a:t>UNSJ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 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Bondeomelett med salat 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Serveres med ferskt brød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9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Samenes nasjonaldag!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Finnbiff med potet, fløtesaus og tyttebær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Panert torsk servert med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kokkens potetmos og grønnsaker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900" dirty="0">
                          <a:effectLst/>
                        </a:rPr>
                        <a:t> </a:t>
                      </a: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Løvekarbonader med stekt løk, grønnsaker og stekte båtpoteter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9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Potet- og purresuppe 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Vi feirer Fastelavn på forskudd </a:t>
                      </a:r>
                      <a:r>
                        <a:rPr lang="nb-NO" sz="1000">
                          <a:effectLst/>
                          <a:sym typeface="Wingdings" panose="05000000000000000000" pitchFamily="2" charset="2"/>
                        </a:rPr>
                        <a:t>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Fastelavensboller med krem til dessert</a:t>
                      </a:r>
                      <a:endParaRPr lang="nb-NO" sz="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</a:tr>
              <a:tr h="499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ETTER-MIDDAGSMAT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900" dirty="0">
                          <a:effectLst/>
                        </a:rPr>
                        <a:t> </a:t>
                      </a:r>
                      <a:endParaRPr lang="nb-NO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 dirty="0" smtClean="0">
                          <a:effectLst/>
                        </a:rPr>
                        <a:t>Varme</a:t>
                      </a:r>
                      <a:r>
                        <a:rPr lang="nb-NO" sz="1000" baseline="0" dirty="0" smtClean="0">
                          <a:effectLst/>
                        </a:rPr>
                        <a:t> rundstykker</a:t>
                      </a:r>
                      <a:r>
                        <a:rPr lang="nb-NO" sz="1000" dirty="0" smtClean="0">
                          <a:effectLst/>
                        </a:rPr>
                        <a:t> </a:t>
                      </a:r>
                      <a:r>
                        <a:rPr lang="nb-NO" sz="1000" dirty="0">
                          <a:effectLst/>
                        </a:rPr>
                        <a:t>med </a:t>
                      </a:r>
                      <a:r>
                        <a:rPr lang="nb-NO" sz="1000" dirty="0" smtClean="0">
                          <a:effectLst/>
                        </a:rPr>
                        <a:t>diverse</a:t>
                      </a:r>
                      <a:r>
                        <a:rPr lang="nb-NO" sz="1000" baseline="0" dirty="0" smtClean="0">
                          <a:effectLst/>
                        </a:rPr>
                        <a:t> </a:t>
                      </a:r>
                      <a:r>
                        <a:rPr lang="nb-NO" sz="1000" dirty="0" smtClean="0">
                          <a:effectLst/>
                        </a:rPr>
                        <a:t>pålegg.</a:t>
                      </a:r>
                      <a:r>
                        <a:rPr lang="nb-NO" sz="1000" baseline="0" dirty="0" smtClean="0">
                          <a:effectLst/>
                        </a:rPr>
                        <a:t> Måltidet </a:t>
                      </a:r>
                      <a:r>
                        <a:rPr lang="nb-NO" sz="1000" dirty="0" smtClean="0">
                          <a:effectLst/>
                        </a:rPr>
                        <a:t>avsluttes </a:t>
                      </a:r>
                      <a:r>
                        <a:rPr lang="nb-NO" sz="1000" dirty="0">
                          <a:effectLst/>
                        </a:rPr>
                        <a:t>med frukt!</a:t>
                      </a:r>
                      <a:endParaRPr lang="nb-NO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900" dirty="0">
                          <a:effectLst/>
                        </a:rPr>
                        <a:t> </a:t>
                      </a: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539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 </a:t>
                      </a:r>
                      <a:endParaRPr lang="nb-NO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000">
                          <a:effectLst/>
                        </a:rPr>
                        <a:t>TURMAT</a:t>
                      </a:r>
                      <a:endParaRPr lang="nb-NO" sz="8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b-NO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867025" algn="l"/>
                        </a:tabLst>
                      </a:pPr>
                      <a:r>
                        <a:rPr lang="nb-NO" sz="1000" dirty="0" smtClean="0">
                          <a:effectLst/>
                        </a:rPr>
                        <a:t>Planlegges</a:t>
                      </a:r>
                      <a:r>
                        <a:rPr lang="nb-NO" sz="1000" baseline="0" dirty="0" smtClean="0">
                          <a:effectLst/>
                        </a:rPr>
                        <a:t> sammen med kokken. Varierer fra uke til uke. </a:t>
                      </a:r>
                      <a:endParaRPr lang="nb-NO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377" marR="49377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9" name="Bilde 7" descr="akebre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56" y="2730662"/>
            <a:ext cx="642937" cy="6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Bilde 4" descr="Bilderesultat for Fastelavensr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13" y="3181757"/>
            <a:ext cx="382966" cy="4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Bilde 6" descr="Bilderesultat for samisk flag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139" flipV="1">
            <a:off x="3338865" y="1935348"/>
            <a:ext cx="557254" cy="41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Bild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86" y="2702880"/>
            <a:ext cx="719637" cy="5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43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1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Kart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85" t="40848" r="39673" b="50000"/>
          <a:stretch/>
        </p:blipFill>
        <p:spPr>
          <a:xfrm>
            <a:off x="0" y="-26606"/>
            <a:ext cx="9144000" cy="5170106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1" y="-26606"/>
            <a:ext cx="9144000" cy="5168519"/>
          </a:xfrm>
          <a:prstGeom prst="rect">
            <a:avLst/>
          </a:prstGeom>
          <a:solidFill>
            <a:srgbClr val="931162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Lysaker </a:t>
            </a:r>
            <a:br>
              <a:rPr lang="nb-NO" dirty="0" smtClean="0"/>
            </a:br>
            <a:r>
              <a:rPr lang="nb-NO" dirty="0" smtClean="0"/>
              <a:t>Idrettsbarnehage</a:t>
            </a:r>
            <a:br>
              <a:rPr lang="nb-NO" dirty="0" smtClean="0"/>
            </a:br>
            <a:endParaRPr lang="nb-NO" dirty="0"/>
          </a:p>
        </p:txBody>
      </p:sp>
      <p:cxnSp>
        <p:nvCxnSpPr>
          <p:cNvPr id="5" name="Rett linje 4"/>
          <p:cNvCxnSpPr/>
          <p:nvPr/>
        </p:nvCxnSpPr>
        <p:spPr>
          <a:xfrm flipH="1">
            <a:off x="267625" y="416560"/>
            <a:ext cx="2669250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 flipH="1">
            <a:off x="6175375" y="416560"/>
            <a:ext cx="2721625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61" y="4671830"/>
            <a:ext cx="1366478" cy="353092"/>
          </a:xfrm>
          <a:prstGeom prst="rect">
            <a:avLst/>
          </a:prstGeom>
        </p:spPr>
      </p:pic>
      <p:cxnSp>
        <p:nvCxnSpPr>
          <p:cNvPr id="17" name="Rett linje 16"/>
          <p:cNvCxnSpPr/>
          <p:nvPr/>
        </p:nvCxnSpPr>
        <p:spPr>
          <a:xfrm>
            <a:off x="8893191" y="416560"/>
            <a:ext cx="0" cy="442976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 flipH="1">
            <a:off x="5752114" y="4846320"/>
            <a:ext cx="3141078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/>
        </p:nvCxnSpPr>
        <p:spPr>
          <a:xfrm flipH="1">
            <a:off x="267626" y="4843340"/>
            <a:ext cx="3172839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/>
          <p:nvPr/>
        </p:nvCxnSpPr>
        <p:spPr>
          <a:xfrm flipH="1">
            <a:off x="267625" y="416560"/>
            <a:ext cx="1" cy="442678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20"/>
          <p:cNvSpPr>
            <a:spLocks noChangeArrowheads="1"/>
          </p:cNvSpPr>
          <p:nvPr/>
        </p:nvSpPr>
        <p:spPr bwMode="auto">
          <a:xfrm>
            <a:off x="345791" y="1057686"/>
            <a:ext cx="2823078" cy="2822342"/>
          </a:xfrm>
          <a:prstGeom prst="ellipse">
            <a:avLst/>
          </a:prstGeom>
          <a:solidFill>
            <a:srgbClr val="78B73D"/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latin typeface="Lato Light"/>
                <a:cs typeface="Lato Light"/>
              </a:rPr>
              <a:t>Storbarnavdeling</a:t>
            </a:r>
            <a:r>
              <a:rPr lang="en-US" dirty="0" smtClean="0">
                <a:latin typeface="Lato Light"/>
                <a:cs typeface="Lato Light"/>
              </a:rPr>
              <a:t>: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Lato Light"/>
                <a:cs typeface="Lato Light"/>
              </a:rPr>
              <a:t>Gaudium (</a:t>
            </a:r>
            <a:r>
              <a:rPr lang="en-US" sz="1400" dirty="0" err="1" smtClean="0">
                <a:latin typeface="Lato Light"/>
                <a:cs typeface="Lato Light"/>
              </a:rPr>
              <a:t>Glede</a:t>
            </a:r>
            <a:r>
              <a:rPr lang="en-US" sz="1400" dirty="0" smtClean="0">
                <a:latin typeface="Lato Light"/>
                <a:cs typeface="Lato Light"/>
              </a:rPr>
              <a:t>)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Lato Light"/>
                <a:cs typeface="Lato Light"/>
              </a:rPr>
              <a:t>Copernicus (</a:t>
            </a:r>
            <a:r>
              <a:rPr lang="en-US" sz="1400" dirty="0" err="1" smtClean="0">
                <a:latin typeface="Lato Light"/>
                <a:cs typeface="Lato Light"/>
              </a:rPr>
              <a:t>Mestring</a:t>
            </a:r>
            <a:r>
              <a:rPr lang="en-US" sz="1400" dirty="0" smtClean="0">
                <a:latin typeface="Lato Light"/>
                <a:cs typeface="Lato Light"/>
              </a:rPr>
              <a:t>)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Lato Light"/>
                <a:cs typeface="Lato Light"/>
              </a:rPr>
              <a:t>Motus (</a:t>
            </a:r>
            <a:r>
              <a:rPr lang="en-US" sz="1400" dirty="0" err="1" smtClean="0">
                <a:latin typeface="Lato Light"/>
                <a:cs typeface="Lato Light"/>
              </a:rPr>
              <a:t>Bevegelse</a:t>
            </a:r>
            <a:r>
              <a:rPr lang="en-US" sz="1400" dirty="0" smtClean="0">
                <a:latin typeface="Lato Light"/>
                <a:cs typeface="Lato Light"/>
              </a:rPr>
              <a:t>)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Lato Light"/>
              <a:ea typeface="+mn-ea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5850561" y="1246095"/>
            <a:ext cx="2723415" cy="3510839"/>
          </a:xfrm>
          <a:prstGeom prst="ellipse">
            <a:avLst/>
          </a:prstGeom>
          <a:solidFill>
            <a:srgbClr val="E47823"/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Ansatte</a:t>
            </a:r>
            <a:r>
              <a:rPr lang="en-US" sz="1100" dirty="0" smtClean="0">
                <a:latin typeface="Lato Light"/>
                <a:cs typeface="Lato Light"/>
              </a:rPr>
              <a:t>: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latin typeface="Lato Light"/>
                <a:cs typeface="Lato Light"/>
              </a:rPr>
              <a:t>Tone </a:t>
            </a:r>
            <a:r>
              <a:rPr lang="en-US" sz="1100" dirty="0" err="1" smtClean="0">
                <a:latin typeface="Lato Light"/>
                <a:cs typeface="Lato Light"/>
              </a:rPr>
              <a:t>Sandstå</a:t>
            </a:r>
            <a:r>
              <a:rPr lang="en-US" sz="1100" dirty="0" smtClean="0">
                <a:latin typeface="Lato Light"/>
                <a:cs typeface="Lato Light"/>
              </a:rPr>
              <a:t>: </a:t>
            </a:r>
            <a:r>
              <a:rPr lang="en-US" sz="1100" dirty="0" err="1" smtClean="0">
                <a:latin typeface="Lato Light"/>
                <a:cs typeface="Lato Light"/>
              </a:rPr>
              <a:t>Daglig</a:t>
            </a:r>
            <a:r>
              <a:rPr lang="en-US" sz="1100" dirty="0" smtClean="0">
                <a:latin typeface="Lato Light"/>
                <a:cs typeface="Lato Light"/>
              </a:rPr>
              <a:t> </a:t>
            </a:r>
            <a:r>
              <a:rPr lang="en-US" sz="1100" dirty="0" err="1" smtClean="0">
                <a:latin typeface="Lato Light"/>
                <a:cs typeface="Lato Light"/>
              </a:rPr>
              <a:t>leder</a:t>
            </a: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latin typeface="Lato Light"/>
                <a:cs typeface="Lato Light"/>
              </a:rPr>
              <a:t>Kokk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Pedagogiske</a:t>
            </a:r>
            <a:r>
              <a:rPr lang="en-US" sz="1100" dirty="0" smtClean="0">
                <a:latin typeface="Lato Light"/>
                <a:cs typeface="Lato Light"/>
              </a:rPr>
              <a:t> </a:t>
            </a:r>
            <a:r>
              <a:rPr lang="en-US" sz="1100" dirty="0" err="1" smtClean="0">
                <a:latin typeface="Lato Light"/>
                <a:cs typeface="Lato Light"/>
              </a:rPr>
              <a:t>ledere</a:t>
            </a: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Idrettspedagoger</a:t>
            </a: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Pedagogiske</a:t>
            </a:r>
            <a:r>
              <a:rPr lang="en-US" sz="1100" dirty="0" smtClean="0">
                <a:latin typeface="Lato Light"/>
                <a:cs typeface="Lato Light"/>
              </a:rPr>
              <a:t> </a:t>
            </a:r>
            <a:r>
              <a:rPr lang="en-US" sz="1100" dirty="0" err="1" smtClean="0">
                <a:latin typeface="Lato Light"/>
                <a:cs typeface="Lato Light"/>
              </a:rPr>
              <a:t>medarbeidere</a:t>
            </a: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Renholder</a:t>
            </a:r>
            <a:r>
              <a:rPr lang="en-US" sz="1100" dirty="0" smtClean="0">
                <a:latin typeface="Lato Light"/>
                <a:cs typeface="Lato Light"/>
              </a:rPr>
              <a:t>  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3280658" y="1357259"/>
            <a:ext cx="2401414" cy="2400788"/>
          </a:xfrm>
          <a:prstGeom prst="ellipse">
            <a:avLst/>
          </a:prstGeom>
          <a:solidFill>
            <a:srgbClr val="0092D2"/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latin typeface="Lato Light"/>
                <a:cs typeface="Lato Light"/>
              </a:rPr>
              <a:t>Småbarnavdeling</a:t>
            </a:r>
            <a:r>
              <a:rPr lang="en-US" sz="1400" dirty="0" smtClean="0">
                <a:latin typeface="Lato Light"/>
                <a:cs typeface="Lato Light"/>
              </a:rPr>
              <a:t>: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Lato Light"/>
                <a:cs typeface="Lato Light"/>
              </a:rPr>
              <a:t>Sensus (</a:t>
            </a:r>
            <a:r>
              <a:rPr lang="en-US" sz="1400" dirty="0" err="1" smtClean="0">
                <a:latin typeface="Lato Light"/>
                <a:cs typeface="Lato Light"/>
              </a:rPr>
              <a:t>Følelse</a:t>
            </a:r>
            <a:r>
              <a:rPr lang="en-US" sz="1400" dirty="0" smtClean="0">
                <a:latin typeface="Lato Light"/>
                <a:cs typeface="Lato Light"/>
              </a:rPr>
              <a:t>)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Lato Light"/>
                <a:cs typeface="Lato Light"/>
              </a:rPr>
              <a:t>Fiducia (</a:t>
            </a:r>
            <a:r>
              <a:rPr lang="en-US" sz="1400" dirty="0" err="1" smtClean="0">
                <a:latin typeface="Lato Light"/>
                <a:cs typeface="Lato Light"/>
              </a:rPr>
              <a:t>Tillit</a:t>
            </a:r>
            <a:r>
              <a:rPr lang="en-US" sz="1400" dirty="0" smtClean="0">
                <a:latin typeface="Lato Light"/>
                <a:cs typeface="Lato Light"/>
              </a:rPr>
              <a:t>)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Lato Light"/>
                <a:cs typeface="Lato Light"/>
              </a:rPr>
              <a:t>Cura (</a:t>
            </a:r>
            <a:r>
              <a:rPr lang="en-US" sz="1400" dirty="0" err="1" smtClean="0">
                <a:latin typeface="Lato Light"/>
                <a:cs typeface="Lato Light"/>
              </a:rPr>
              <a:t>Omsorg</a:t>
            </a:r>
            <a:r>
              <a:rPr lang="en-US" sz="1400" dirty="0" smtClean="0">
                <a:latin typeface="Lato Light"/>
                <a:cs typeface="Lato Light"/>
              </a:rPr>
              <a:t>) 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Lato Light"/>
              <a:cs typeface="Lato Light"/>
            </a:endParaRP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215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Kart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85" t="40848" r="39673" b="50000"/>
          <a:stretch/>
        </p:blipFill>
        <p:spPr>
          <a:xfrm>
            <a:off x="0" y="-26606"/>
            <a:ext cx="9144000" cy="5170106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1" y="-26606"/>
            <a:ext cx="9144000" cy="5168519"/>
          </a:xfrm>
          <a:prstGeom prst="rect">
            <a:avLst/>
          </a:prstGeom>
          <a:solidFill>
            <a:srgbClr val="931162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Barnehagen</a:t>
            </a:r>
            <a:endParaRPr lang="nb-NO" dirty="0"/>
          </a:p>
        </p:txBody>
      </p:sp>
      <p:cxnSp>
        <p:nvCxnSpPr>
          <p:cNvPr id="5" name="Rett linje 4"/>
          <p:cNvCxnSpPr/>
          <p:nvPr/>
        </p:nvCxnSpPr>
        <p:spPr>
          <a:xfrm flipH="1">
            <a:off x="267625" y="416560"/>
            <a:ext cx="2669250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 flipH="1">
            <a:off x="6175375" y="416560"/>
            <a:ext cx="2721625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/>
        </p:nvCxnSpPr>
        <p:spPr>
          <a:xfrm flipH="1">
            <a:off x="4213950" y="775854"/>
            <a:ext cx="802640" cy="0"/>
          </a:xfrm>
          <a:prstGeom prst="line">
            <a:avLst/>
          </a:prstGeom>
          <a:ln>
            <a:solidFill>
              <a:srgbClr val="78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761" y="4671830"/>
            <a:ext cx="1366478" cy="353092"/>
          </a:xfrm>
          <a:prstGeom prst="rect">
            <a:avLst/>
          </a:prstGeom>
        </p:spPr>
      </p:pic>
      <p:cxnSp>
        <p:nvCxnSpPr>
          <p:cNvPr id="17" name="Rett linje 16"/>
          <p:cNvCxnSpPr/>
          <p:nvPr/>
        </p:nvCxnSpPr>
        <p:spPr>
          <a:xfrm>
            <a:off x="8893191" y="416560"/>
            <a:ext cx="0" cy="442976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/>
        </p:nvCxnSpPr>
        <p:spPr>
          <a:xfrm flipH="1">
            <a:off x="5752114" y="4846320"/>
            <a:ext cx="3141078" cy="0"/>
          </a:xfrm>
          <a:prstGeom prst="line">
            <a:avLst/>
          </a:prstGeom>
          <a:ln w="9525" cmpd="sng">
            <a:solidFill>
              <a:srgbClr val="FFFFF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/>
        </p:nvCxnSpPr>
        <p:spPr>
          <a:xfrm flipH="1">
            <a:off x="267626" y="4843340"/>
            <a:ext cx="3172839" cy="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linje 29"/>
          <p:cNvCxnSpPr/>
          <p:nvPr/>
        </p:nvCxnSpPr>
        <p:spPr>
          <a:xfrm flipH="1">
            <a:off x="267625" y="416560"/>
            <a:ext cx="1" cy="442678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20"/>
          <p:cNvSpPr>
            <a:spLocks noChangeArrowheads="1"/>
          </p:cNvSpPr>
          <p:nvPr/>
        </p:nvSpPr>
        <p:spPr bwMode="auto">
          <a:xfrm>
            <a:off x="829051" y="1168849"/>
            <a:ext cx="3116240" cy="3088897"/>
          </a:xfrm>
          <a:prstGeom prst="ellipse">
            <a:avLst/>
          </a:prstGeom>
          <a:solidFill>
            <a:srgbClr val="78B73D"/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Åpningstid</a:t>
            </a:r>
            <a:r>
              <a:rPr lang="en-US" sz="1200" dirty="0" smtClean="0">
                <a:latin typeface="Lato Light"/>
                <a:cs typeface="Lato Light"/>
              </a:rPr>
              <a:t>: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Lato Light"/>
                <a:cs typeface="Lato Light"/>
              </a:rPr>
              <a:t>07.30- 17.00.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Måltid</a:t>
            </a:r>
            <a:r>
              <a:rPr lang="en-US" sz="1200" dirty="0" smtClean="0">
                <a:latin typeface="Lato Light"/>
                <a:cs typeface="Lato Light"/>
              </a:rPr>
              <a:t>: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Lato Light"/>
                <a:cs typeface="Lato Light"/>
              </a:rPr>
              <a:t>Vi </a:t>
            </a:r>
            <a:r>
              <a:rPr lang="en-US" sz="1200" dirty="0" err="1" smtClean="0">
                <a:latin typeface="Lato Light"/>
                <a:cs typeface="Lato Light"/>
              </a:rPr>
              <a:t>serverer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alle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måltider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i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barnehagen</a:t>
            </a:r>
            <a:r>
              <a:rPr lang="en-US" sz="1200" dirty="0" smtClean="0">
                <a:latin typeface="Lato Light"/>
                <a:cs typeface="Lato Light"/>
              </a:rPr>
              <a:t>. </a:t>
            </a:r>
            <a:r>
              <a:rPr lang="en-US" sz="1200" dirty="0" err="1" smtClean="0">
                <a:latin typeface="Lato Light"/>
                <a:cs typeface="Lato Light"/>
              </a:rPr>
              <a:t>Varm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lunsj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hver</a:t>
            </a:r>
            <a:r>
              <a:rPr lang="en-US" sz="1200" dirty="0" smtClean="0">
                <a:latin typeface="Lato Light"/>
                <a:cs typeface="Lato Light"/>
              </a:rPr>
              <a:t> dag. </a:t>
            </a:r>
            <a:r>
              <a:rPr lang="en-US" sz="1200" dirty="0" err="1" smtClean="0">
                <a:latin typeface="Lato Light"/>
                <a:cs typeface="Lato Light"/>
              </a:rPr>
              <a:t>Kokken</a:t>
            </a:r>
            <a:r>
              <a:rPr lang="en-US" sz="1200" dirty="0" smtClean="0">
                <a:latin typeface="Lato Light"/>
                <a:cs typeface="Lato Light"/>
              </a:rPr>
              <a:t> sender </a:t>
            </a:r>
            <a:r>
              <a:rPr lang="en-US" sz="1200" dirty="0" err="1" smtClean="0">
                <a:latin typeface="Lato Light"/>
                <a:cs typeface="Lato Light"/>
              </a:rPr>
              <a:t>meny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på</a:t>
            </a:r>
            <a:r>
              <a:rPr lang="en-US" sz="1200" dirty="0" smtClean="0">
                <a:latin typeface="Lato Light"/>
                <a:cs typeface="Lato Light"/>
              </a:rPr>
              <a:t> mail. 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Ukerytme</a:t>
            </a:r>
            <a:r>
              <a:rPr lang="en-US" sz="1200" dirty="0" smtClean="0">
                <a:latin typeface="Lato Light"/>
                <a:cs typeface="Lato Light"/>
              </a:rPr>
              <a:t>: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Inne</a:t>
            </a:r>
            <a:r>
              <a:rPr lang="en-US" sz="1200" dirty="0" smtClean="0">
                <a:latin typeface="Lato Light"/>
                <a:cs typeface="Lato Light"/>
              </a:rPr>
              <a:t>, </a:t>
            </a:r>
            <a:r>
              <a:rPr lang="en-US" sz="1200" dirty="0" err="1" smtClean="0">
                <a:latin typeface="Lato Light"/>
                <a:cs typeface="Lato Light"/>
              </a:rPr>
              <a:t>ute</a:t>
            </a:r>
            <a:r>
              <a:rPr lang="en-US" sz="1200" dirty="0" smtClean="0">
                <a:latin typeface="Lato Light"/>
                <a:cs typeface="Lato Light"/>
              </a:rPr>
              <a:t>, hall </a:t>
            </a:r>
            <a:r>
              <a:rPr lang="en-US" sz="1200" dirty="0" err="1" smtClean="0">
                <a:latin typeface="Lato Light"/>
                <a:cs typeface="Lato Light"/>
              </a:rPr>
              <a:t>og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på</a:t>
            </a:r>
            <a:r>
              <a:rPr lang="en-US" sz="1200" dirty="0" smtClean="0">
                <a:latin typeface="Lato Light"/>
                <a:cs typeface="Lato Light"/>
              </a:rPr>
              <a:t> tur.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Aldersinndelte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grupper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på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tvers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av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avdelingene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Lato Light"/>
              <a:ea typeface="+mn-ea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6605808" y="1689344"/>
            <a:ext cx="2250040" cy="2486346"/>
          </a:xfrm>
          <a:prstGeom prst="ellipse">
            <a:avLst/>
          </a:prstGeom>
          <a:solidFill>
            <a:srgbClr val="E47823"/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Informasjon</a:t>
            </a:r>
            <a:r>
              <a:rPr lang="en-US" sz="1100" dirty="0" smtClean="0">
                <a:latin typeface="Lato Light"/>
                <a:cs typeface="Lato Light"/>
              </a:rPr>
              <a:t> om </a:t>
            </a:r>
            <a:r>
              <a:rPr lang="en-US" sz="1100" dirty="0" err="1" smtClean="0">
                <a:latin typeface="Lato Light"/>
                <a:cs typeface="Lato Light"/>
              </a:rPr>
              <a:t>hverdagen</a:t>
            </a:r>
            <a:r>
              <a:rPr lang="en-US" sz="1100" dirty="0" smtClean="0">
                <a:latin typeface="Lato Light"/>
                <a:cs typeface="Lato Light"/>
              </a:rPr>
              <a:t> I </a:t>
            </a:r>
            <a:r>
              <a:rPr lang="en-US" sz="1100" dirty="0" err="1" smtClean="0">
                <a:latin typeface="Lato Light"/>
                <a:cs typeface="Lato Light"/>
              </a:rPr>
              <a:t>barnehagen</a:t>
            </a:r>
            <a:r>
              <a:rPr lang="en-US" sz="1100" dirty="0" smtClean="0">
                <a:latin typeface="Lato Light"/>
                <a:cs typeface="Lato Light"/>
              </a:rPr>
              <a:t>. 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marL="171450" indent="-171450" algn="ctr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Hente</a:t>
            </a:r>
            <a:r>
              <a:rPr lang="en-US" sz="1100" dirty="0" smtClean="0">
                <a:latin typeface="Lato Light"/>
                <a:cs typeface="Lato Light"/>
              </a:rPr>
              <a:t> </a:t>
            </a:r>
            <a:r>
              <a:rPr lang="en-US" sz="1100" dirty="0" err="1" smtClean="0">
                <a:latin typeface="Lato Light"/>
                <a:cs typeface="Lato Light"/>
              </a:rPr>
              <a:t>og</a:t>
            </a:r>
            <a:r>
              <a:rPr lang="en-US" sz="1100" dirty="0" smtClean="0">
                <a:latin typeface="Lato Light"/>
                <a:cs typeface="Lato Light"/>
              </a:rPr>
              <a:t> </a:t>
            </a:r>
            <a:r>
              <a:rPr lang="en-US" sz="1100" dirty="0" err="1" smtClean="0">
                <a:latin typeface="Lato Light"/>
                <a:cs typeface="Lato Light"/>
              </a:rPr>
              <a:t>bringe</a:t>
            </a:r>
            <a:endParaRPr lang="en-US" sz="1100" dirty="0" smtClean="0">
              <a:latin typeface="Lato Light"/>
              <a:cs typeface="Lato Light"/>
            </a:endParaRPr>
          </a:p>
          <a:p>
            <a:pPr marL="171450" indent="-171450" algn="ctr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Ukeplan</a:t>
            </a:r>
            <a:endParaRPr lang="en-US" sz="1100" dirty="0" smtClean="0">
              <a:latin typeface="Lato Light"/>
              <a:cs typeface="Lato Light"/>
            </a:endParaRPr>
          </a:p>
          <a:p>
            <a:pPr marL="171450" indent="-171450" algn="ctr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Månedsbrev</a:t>
            </a:r>
            <a:endParaRPr lang="en-US" sz="1100" dirty="0" smtClean="0">
              <a:latin typeface="Lato Light"/>
              <a:cs typeface="Lato Light"/>
            </a:endParaRPr>
          </a:p>
          <a:p>
            <a:pPr marL="171450" indent="-171450" algn="ctr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Periodeplaner</a:t>
            </a:r>
            <a:endParaRPr lang="en-US" sz="1100" dirty="0" smtClean="0">
              <a:latin typeface="Lato Light"/>
              <a:cs typeface="Lato Light"/>
            </a:endParaRPr>
          </a:p>
          <a:p>
            <a:pPr marL="171450" indent="-171450" algn="ctr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Årshjul</a:t>
            </a:r>
            <a:endParaRPr lang="en-US" sz="1100" dirty="0" smtClean="0">
              <a:latin typeface="Lato Light"/>
              <a:cs typeface="Lato Light"/>
            </a:endParaRPr>
          </a:p>
          <a:p>
            <a:pPr marL="171450" indent="-171450" algn="ctr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100" dirty="0" err="1" smtClean="0">
                <a:latin typeface="Lato Light"/>
                <a:cs typeface="Lato Light"/>
              </a:rPr>
              <a:t>Årsplan</a:t>
            </a:r>
            <a:r>
              <a:rPr lang="en-US" sz="1100" dirty="0" smtClean="0">
                <a:latin typeface="Lato Light"/>
                <a:cs typeface="Lato Light"/>
              </a:rPr>
              <a:t>  </a:t>
            </a:r>
          </a:p>
          <a:p>
            <a:pPr algn="ctr"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3959891" y="1068431"/>
            <a:ext cx="2608575" cy="2505106"/>
          </a:xfrm>
          <a:prstGeom prst="ellipse">
            <a:avLst/>
          </a:prstGeom>
          <a:solidFill>
            <a:srgbClr val="0092D2"/>
          </a:solidFill>
          <a:ln w="25400">
            <a:noFill/>
            <a:round/>
            <a:headEnd/>
            <a:tailEnd/>
          </a:ln>
          <a:extLst/>
        </p:spPr>
        <p:txBody>
          <a:bodyPr/>
          <a:lstStyle/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Oppstart</a:t>
            </a:r>
            <a:r>
              <a:rPr lang="en-US" sz="1200" dirty="0" smtClean="0">
                <a:latin typeface="Lato Light"/>
                <a:cs typeface="Lato Light"/>
              </a:rPr>
              <a:t>/ </a:t>
            </a:r>
            <a:r>
              <a:rPr lang="en-US" sz="1200" dirty="0" err="1" smtClean="0">
                <a:latin typeface="Lato Light"/>
                <a:cs typeface="Lato Light"/>
              </a:rPr>
              <a:t>Tilvenning</a:t>
            </a:r>
            <a:r>
              <a:rPr lang="en-US" sz="1200" dirty="0" smtClean="0">
                <a:latin typeface="Lato Light"/>
                <a:cs typeface="Lato Light"/>
              </a:rPr>
              <a:t>:</a:t>
            </a: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Lato Light"/>
              <a:cs typeface="Lato Light"/>
            </a:endParaRPr>
          </a:p>
          <a:p>
            <a:pPr marL="171450" indent="-171450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Velkomstbrev</a:t>
            </a:r>
            <a:r>
              <a:rPr lang="en-US" sz="1200" dirty="0" smtClean="0">
                <a:latin typeface="Lato Light"/>
                <a:cs typeface="Lato Light"/>
              </a:rPr>
              <a:t> med </a:t>
            </a:r>
            <a:r>
              <a:rPr lang="en-US" sz="1200" dirty="0" err="1" smtClean="0">
                <a:latin typeface="Lato Light"/>
                <a:cs typeface="Lato Light"/>
              </a:rPr>
              <a:t>praktiske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opplysninger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og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  <a:r>
              <a:rPr lang="en-US" sz="1200" dirty="0" err="1" smtClean="0">
                <a:latin typeface="Lato Light"/>
                <a:cs typeface="Lato Light"/>
              </a:rPr>
              <a:t>informasjon</a:t>
            </a:r>
            <a:r>
              <a:rPr lang="en-US" sz="1200" dirty="0" smtClean="0">
                <a:latin typeface="Lato Light"/>
                <a:cs typeface="Lato Light"/>
              </a:rPr>
              <a:t> om </a:t>
            </a:r>
            <a:r>
              <a:rPr lang="en-US" sz="1200" dirty="0" err="1" smtClean="0">
                <a:latin typeface="Lato Light"/>
                <a:cs typeface="Lato Light"/>
              </a:rPr>
              <a:t>avdelingen</a:t>
            </a:r>
            <a:endParaRPr lang="en-US" sz="1200" dirty="0" smtClean="0">
              <a:latin typeface="Lato Light"/>
              <a:cs typeface="Lato Light"/>
            </a:endParaRPr>
          </a:p>
          <a:p>
            <a:pPr marL="171450" indent="-171450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dirty="0" err="1" smtClean="0">
                <a:latin typeface="Lato Light"/>
                <a:cs typeface="Lato Light"/>
              </a:rPr>
              <a:t>Primærkontakt</a:t>
            </a:r>
            <a:endParaRPr lang="en-US" sz="1200" dirty="0" smtClean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Lato Light"/>
                <a:cs typeface="Lato Light"/>
              </a:rPr>
              <a:t>-   </a:t>
            </a:r>
            <a:r>
              <a:rPr lang="en-US" sz="1200" dirty="0" err="1" smtClean="0">
                <a:latin typeface="Lato Light"/>
                <a:cs typeface="Lato Light"/>
              </a:rPr>
              <a:t>Oppstartsamtale</a:t>
            </a:r>
            <a:r>
              <a:rPr lang="en-US" sz="1200" dirty="0" smtClean="0">
                <a:latin typeface="Lato Light"/>
                <a:cs typeface="Lato Light"/>
              </a:rPr>
              <a:t> </a:t>
            </a:r>
          </a:p>
          <a:p>
            <a:pPr marL="171450" indent="-171450" defTabSz="685543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sz="1200" dirty="0">
              <a:latin typeface="Lato Light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  <a:p>
            <a:pPr defTabSz="68554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Light"/>
              <a:ea typeface="+mn-ea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48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19" grpId="0" animBg="1"/>
    </p:bldLst>
  </p:timing>
</p:sld>
</file>

<file path=ppt/theme/theme1.xml><?xml version="1.0" encoding="utf-8"?>
<a:theme xmlns:a="http://schemas.openxmlformats.org/drawingml/2006/main" name="2_Office-tema">
  <a:themeElements>
    <a:clrScheme name="FINAL LV farger">
      <a:dk1>
        <a:sysClr val="windowText" lastClr="000000"/>
      </a:dk1>
      <a:lt1>
        <a:srgbClr val="FFFFFD"/>
      </a:lt1>
      <a:dk2>
        <a:srgbClr val="7AB400"/>
      </a:dk2>
      <a:lt2>
        <a:srgbClr val="FFFFFD"/>
      </a:lt2>
      <a:accent1>
        <a:srgbClr val="31B6FD"/>
      </a:accent1>
      <a:accent2>
        <a:srgbClr val="3A1D66"/>
      </a:accent2>
      <a:accent3>
        <a:srgbClr val="FF7F00"/>
      </a:accent3>
      <a:accent4>
        <a:srgbClr val="7AB400"/>
      </a:accent4>
      <a:accent5>
        <a:srgbClr val="9E1269"/>
      </a:accent5>
      <a:accent6>
        <a:srgbClr val="FFFF00"/>
      </a:accent6>
      <a:hlink>
        <a:srgbClr val="0080FF"/>
      </a:hlink>
      <a:folHlink>
        <a:srgbClr val="5EAEFF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10471</TotalTime>
  <Words>453</Words>
  <Application>Microsoft Office PowerPoint</Application>
  <PresentationFormat>Skjermfremvisning (16:9)</PresentationFormat>
  <Paragraphs>186</Paragraphs>
  <Slides>12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24" baseType="lpstr">
      <vt:lpstr>ＭＳ Ｐゴシック</vt:lpstr>
      <vt:lpstr>Arial</vt:lpstr>
      <vt:lpstr>Bebas Neue</vt:lpstr>
      <vt:lpstr>Calibri</vt:lpstr>
      <vt:lpstr>Lato Light</vt:lpstr>
      <vt:lpstr>Lato Regular</vt:lpstr>
      <vt:lpstr>Reklame Script Medium</vt:lpstr>
      <vt:lpstr>Reklame Script Regular</vt:lpstr>
      <vt:lpstr>Tahoma</vt:lpstr>
      <vt:lpstr>Times New Roman</vt:lpstr>
      <vt:lpstr>Wingdings</vt:lpstr>
      <vt:lpstr>2_Office-tema</vt:lpstr>
      <vt:lpstr> Lysaker  Idrettsbarnehage Åpen dag tirsdag 20.februar  kl. 17:00-18:30 </vt:lpstr>
      <vt:lpstr>VISJON</vt:lpstr>
      <vt:lpstr>VERDIER</vt:lpstr>
      <vt:lpstr>Læringssyn</vt:lpstr>
      <vt:lpstr>Best på kropp, bevegelse, mat og helse </vt:lpstr>
      <vt:lpstr>ET GODT MÅLTID</vt:lpstr>
      <vt:lpstr>Eksempel på meny</vt:lpstr>
      <vt:lpstr> Lysaker  Idrettsbarnehage </vt:lpstr>
      <vt:lpstr>Barnehagen</vt:lpstr>
      <vt:lpstr>LÆRINGSVENNENE</vt:lpstr>
      <vt:lpstr>HJERTEPROGRAMMET</vt:lpstr>
      <vt:lpstr>Opplysninger </vt:lpstr>
    </vt:vector>
  </TitlesOfParts>
  <Company>Laeringsverkstedet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Chanette Hegglund</dc:creator>
  <cp:lastModifiedBy>Lysakeridrett Styrer</cp:lastModifiedBy>
  <cp:revision>227</cp:revision>
  <cp:lastPrinted>2018-01-29T09:42:58Z</cp:lastPrinted>
  <dcterms:created xsi:type="dcterms:W3CDTF">2017-03-03T09:51:03Z</dcterms:created>
  <dcterms:modified xsi:type="dcterms:W3CDTF">2018-02-08T14:18:17Z</dcterms:modified>
</cp:coreProperties>
</file>